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309" r:id="rId4"/>
    <p:sldId id="257" r:id="rId5"/>
    <p:sldId id="310" r:id="rId6"/>
    <p:sldId id="259" r:id="rId7"/>
    <p:sldId id="260" r:id="rId8"/>
    <p:sldId id="261" r:id="rId9"/>
    <p:sldId id="287" r:id="rId10"/>
    <p:sldId id="288" r:id="rId11"/>
    <p:sldId id="304" r:id="rId12"/>
    <p:sldId id="291" r:id="rId13"/>
    <p:sldId id="292" r:id="rId14"/>
    <p:sldId id="293" r:id="rId15"/>
    <p:sldId id="301" r:id="rId16"/>
    <p:sldId id="302" r:id="rId17"/>
    <p:sldId id="311" r:id="rId18"/>
    <p:sldId id="289" r:id="rId19"/>
    <p:sldId id="294" r:id="rId20"/>
    <p:sldId id="312" r:id="rId21"/>
    <p:sldId id="297" r:id="rId22"/>
    <p:sldId id="298" r:id="rId23"/>
    <p:sldId id="299" r:id="rId24"/>
    <p:sldId id="303" r:id="rId25"/>
    <p:sldId id="295" r:id="rId26"/>
    <p:sldId id="296" r:id="rId27"/>
    <p:sldId id="300" r:id="rId28"/>
    <p:sldId id="305" r:id="rId29"/>
    <p:sldId id="314" r:id="rId30"/>
    <p:sldId id="313" r:id="rId31"/>
    <p:sldId id="308" r:id="rId32"/>
    <p:sldId id="307" r:id="rId33"/>
    <p:sldId id="30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/>
    <p:restoredTop sz="94718"/>
  </p:normalViewPr>
  <p:slideViewPr>
    <p:cSldViewPr snapToGrid="0" snapToObjects="1">
      <p:cViewPr varScale="1">
        <p:scale>
          <a:sx n="117" d="100"/>
          <a:sy n="117" d="100"/>
        </p:scale>
        <p:origin x="2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tiff>
</file>

<file path=ppt/media/image2.tiff>
</file>

<file path=ppt/media/image20.png>
</file>

<file path=ppt/media/image21.png>
</file>

<file path=ppt/media/image22.jpeg>
</file>

<file path=ppt/media/image23.tiff>
</file>

<file path=ppt/media/image24.tiff>
</file>

<file path=ppt/media/image25.tiff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BBB0E-BB26-F54B-B7A8-AB5CD7407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EA2EB-630A-EB46-9504-3F9CBB3B1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D5517-B29C-AA40-92EE-00998E1C9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5BD1C-E71A-8A4B-9E7A-6545E1BAA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AA064-A3AF-1548-ABEE-03064104C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42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710E9-FA95-C54C-AF6C-7BE571FB8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15075-8C7D-1C47-8261-06F4C45AC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4447C-12B9-2F41-99BF-306ADC7E2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E00FF-32BA-FD47-A773-9805D6CD5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D5DB3-C7EF-5749-B494-5BA10DF8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33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078B2D-ECBD-C74E-B1AB-860F881E2F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D8E54-B079-384E-AD3A-17308BF4E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2E4C8-4766-D548-8ACA-D808F336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91A05-36AA-3E44-BE52-B54F18935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898AE-9CD1-9B42-BAB3-EB98B9036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84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53B6-86E7-1641-9FC2-E04552EBF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85870-FF7E-F74E-89F1-3BF7CE44F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03EB5-FDB7-0F46-8AA5-A7222FC96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0ACF0-ACC9-A843-BC80-0097EF004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F70FD-04DF-2E42-9BD5-F55D92A6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038C9-1D6C-3447-9A2F-9B4462B0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A0C0D-137D-BD4D-8E7B-8AA9FFF7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6B6EB-26FD-D145-A824-B33D3F6DB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6C665-A05A-AE46-A417-C15333BD0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FD01-430D-4749-A422-9427BE4D5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07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13FA-5580-C944-BA68-D56E2DFE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6E69D-A664-D642-8043-AAFCECB3A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86051-667D-0442-AC63-695994EB6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FE4496-9243-1141-974B-F16522C2D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37C39-63A8-2843-BB2D-B3CC661C9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700AAC-3481-C64E-8509-1F4DDD4D3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83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87E9-25FD-EE47-AA02-1588F701E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8EA85-2649-DD40-B116-1301E2455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5E61C-036F-A54E-9EA6-3C83671B2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817D45-9DBB-CD44-AC3D-A19528398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8400CF-8C43-DF44-89EC-C73E10EA5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7E4004-D33B-9A47-858E-C907C9C41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9D1F0A-7744-394E-8687-830F5D7C0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9A6C76-2A60-B346-8E41-5C8FD5B51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1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031D6-8834-DF4B-B1F9-8E9F878D1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3178CC-01FD-3E48-B82D-5F76F26EB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98D46-E5D3-374F-9EEC-B8F8E4223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4B883-D124-F04F-BA1C-D89F8ADA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368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3800A4-4B7E-4140-86A6-C3C48E320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A721B0-873A-3E49-9E33-19BB24DFE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009AB-A5CC-634C-9D08-59680668E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48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26334-8F54-7145-8F74-5EDC67D8F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D05B4-AE8E-3744-91B6-A4141DDEC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15583-E7C4-6841-AD52-A5F9DA37F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C569E-F14F-A244-84A4-CB8045623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52F0F-C56F-2C4E-AF05-1B721BFF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05DAC-420E-B842-A153-42F8A63E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9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64AA-F162-1542-8F67-1B8A90A10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821071-A156-AC45-BE50-388945EFF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2A938-6109-654E-B00F-79AD2CFE2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149AF-DA72-7140-9309-B8AA39A77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8C050-CCA5-1B4C-82B3-49E69D36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0F09E-1FEE-374E-A325-904B50D05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5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29D45-F676-B940-AC47-6F44B9ABA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133F1-14B6-AA44-A352-A503FAEC3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B3CF1-B3D4-FB4C-B4E0-86847278A6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30C77-C38B-8140-94BD-A694261F8136}" type="datetimeFigureOut">
              <a:rPr lang="en-US" smtClean="0"/>
              <a:t>3/1/21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C34DB-B93C-974A-A655-ED2BA4810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8C644-EC1E-B245-8909-142EC37EB6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9B9F-CE11-154D-80DF-01A4088BBE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Plant-water relations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39EA70-EAD7-A64A-BE63-622B39B33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03510"/>
            <a:ext cx="9144000" cy="105429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March 2, 2021</a:t>
            </a:r>
          </a:p>
        </p:txBody>
      </p:sp>
    </p:spTree>
    <p:extLst>
      <p:ext uri="{BB962C8B-B14F-4D97-AF65-F5344CB8AC3E}">
        <p14:creationId xmlns:p14="http://schemas.microsoft.com/office/powerpoint/2010/main" val="2010899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506" y="777923"/>
            <a:ext cx="7532018" cy="53226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49490" y="6488668"/>
            <a:ext cx="2142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Pardossi</a:t>
            </a:r>
            <a:r>
              <a:rPr lang="en-US" dirty="0"/>
              <a:t> et al. (2009)</a:t>
            </a:r>
          </a:p>
        </p:txBody>
      </p:sp>
    </p:spTree>
    <p:extLst>
      <p:ext uri="{BB962C8B-B14F-4D97-AF65-F5344CB8AC3E}">
        <p14:creationId xmlns:p14="http://schemas.microsoft.com/office/powerpoint/2010/main" val="3607801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EA2DB-8C2B-D849-A25A-CB1CEA3BD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E69B7-EF1C-9044-8FC7-4187EE251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Water potential</a:t>
            </a:r>
            <a:r>
              <a:rPr lang="en-US" dirty="0"/>
              <a:t>: potential for water to move from one area to another (pressure units; e.g., Pa)</a:t>
            </a:r>
          </a:p>
          <a:p>
            <a:pPr lvl="1"/>
            <a:r>
              <a:rPr lang="en-US" dirty="0"/>
              <a:t>Expressed as tension relative to pure water (so is negative)</a:t>
            </a:r>
          </a:p>
          <a:p>
            <a:r>
              <a:rPr lang="en-US" dirty="0">
                <a:solidFill>
                  <a:srgbClr val="7030A0"/>
                </a:solidFill>
              </a:rPr>
              <a:t>Water conductivity</a:t>
            </a:r>
            <a:r>
              <a:rPr lang="en-US" dirty="0"/>
              <a:t>: speed at which water moves from one area to another (speed units; e.g., s-1)</a:t>
            </a:r>
          </a:p>
          <a:p>
            <a:r>
              <a:rPr lang="en-US" dirty="0">
                <a:solidFill>
                  <a:srgbClr val="7030A0"/>
                </a:solidFill>
              </a:rPr>
              <a:t>Water resistance</a:t>
            </a:r>
            <a:r>
              <a:rPr lang="en-US" dirty="0"/>
              <a:t>: inverse of conductance</a:t>
            </a:r>
          </a:p>
          <a:p>
            <a:r>
              <a:rPr lang="en-US" dirty="0">
                <a:solidFill>
                  <a:srgbClr val="7030A0"/>
                </a:solidFill>
              </a:rPr>
              <a:t>P50</a:t>
            </a:r>
            <a:r>
              <a:rPr lang="en-US" dirty="0"/>
              <a:t>: potential at which 50% loss of conductivity is observed due to </a:t>
            </a:r>
            <a:r>
              <a:rPr lang="en-US" dirty="0">
                <a:solidFill>
                  <a:srgbClr val="7030A0"/>
                </a:solidFill>
              </a:rPr>
              <a:t>embolism</a:t>
            </a:r>
          </a:p>
        </p:txBody>
      </p:sp>
    </p:spTree>
    <p:extLst>
      <p:ext uri="{BB962C8B-B14F-4D97-AF65-F5344CB8AC3E}">
        <p14:creationId xmlns:p14="http://schemas.microsoft.com/office/powerpoint/2010/main" val="3043099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118AF-6475-9046-8F78-476CBF10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Plant-water potential</a:t>
            </a:r>
          </a:p>
        </p:txBody>
      </p:sp>
    </p:spTree>
    <p:extLst>
      <p:ext uri="{BB962C8B-B14F-4D97-AF65-F5344CB8AC3E}">
        <p14:creationId xmlns:p14="http://schemas.microsoft.com/office/powerpoint/2010/main" val="3362223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9EBD2-6AB3-C14E-B2C3-661B4DA29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D9F5B-56EF-7944-A34F-AF46B94A3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2475" cy="4351338"/>
          </a:xfrm>
        </p:spPr>
        <p:txBody>
          <a:bodyPr>
            <a:normAutofit/>
          </a:bodyPr>
          <a:lstStyle/>
          <a:p>
            <a:r>
              <a:rPr lang="en-US" sz="4000" dirty="0"/>
              <a:t>Tendency of water to move from one area to another</a:t>
            </a:r>
          </a:p>
          <a:p>
            <a:r>
              <a:rPr lang="en-US" sz="4000" dirty="0"/>
              <a:t>Denoted using the Greek letter psi (</a:t>
            </a:r>
            <a:r>
              <a:rPr lang="el-GR" sz="4000" dirty="0"/>
              <a:t>Ψ</a:t>
            </a:r>
            <a:r>
              <a:rPr lang="en-US" sz="40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088863-EBBB-4A4A-B990-655BF3EA3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345" y="1825625"/>
            <a:ext cx="52959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3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F6CEAF-4B62-E34B-B852-5D868F2DE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015" y="25400"/>
            <a:ext cx="5130800" cy="683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45EE9D-77A8-1F46-A0F6-D6D8BCF3D6FC}"/>
              </a:ext>
            </a:extLst>
          </p:cNvPr>
          <p:cNvSpPr txBox="1"/>
          <p:nvPr/>
        </p:nvSpPr>
        <p:spPr>
          <a:xfrm flipH="1">
            <a:off x="7238089" y="1405719"/>
            <a:ext cx="46354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Equilibrium water potential can be used as a proxy for soil water potential</a:t>
            </a:r>
          </a:p>
          <a:p>
            <a:endParaRPr lang="en-US" sz="3200" dirty="0">
              <a:solidFill>
                <a:srgbClr val="7030A0"/>
              </a:solidFill>
            </a:endParaRPr>
          </a:p>
          <a:p>
            <a:r>
              <a:rPr lang="en-US" sz="3200" dirty="0">
                <a:solidFill>
                  <a:srgbClr val="7030A0"/>
                </a:solidFill>
              </a:rPr>
              <a:t>Can measure this when stomates are closed (e.g., pre-dawn)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4197F-7961-E845-B26C-942F8485628F}"/>
              </a:ext>
            </a:extLst>
          </p:cNvPr>
          <p:cNvSpPr txBox="1"/>
          <p:nvPr/>
        </p:nvSpPr>
        <p:spPr>
          <a:xfrm>
            <a:off x="10843554" y="6488668"/>
            <a:ext cx="13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Sellin</a:t>
            </a:r>
            <a:r>
              <a:rPr lang="en-US" dirty="0"/>
              <a:t> (1999)</a:t>
            </a:r>
          </a:p>
        </p:txBody>
      </p:sp>
    </p:spTree>
    <p:extLst>
      <p:ext uri="{BB962C8B-B14F-4D97-AF65-F5344CB8AC3E}">
        <p14:creationId xmlns:p14="http://schemas.microsoft.com/office/powerpoint/2010/main" val="1411308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57368-AE87-0D4D-B7B5-B29FED510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Plants can regulate water potential!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801FE-95B1-F449-9531-922149CE9F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97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 regulation: </a:t>
            </a:r>
            <a:r>
              <a:rPr lang="en-US" dirty="0">
                <a:solidFill>
                  <a:srgbClr val="7030A0"/>
                </a:solidFill>
              </a:rPr>
              <a:t>Guard cells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Create open or closed stomata by changing turgor pressure</a:t>
            </a:r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25416" y="2579427"/>
            <a:ext cx="3994597" cy="400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6772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36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CEF09-7922-3642-81B2-D89984947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drought strategies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6DCFC-345A-CA41-AC39-19B6D59FBE9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3158" y="1245714"/>
            <a:ext cx="2897397" cy="21730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CAF48C-69CD-784E-9E1F-708EFEEFD4A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3158" y="4285397"/>
            <a:ext cx="2987314" cy="20403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DE8CD0-CA89-4B4F-A416-5F90FEF088CE}"/>
              </a:ext>
            </a:extLst>
          </p:cNvPr>
          <p:cNvSpPr txBox="1"/>
          <p:nvPr/>
        </p:nvSpPr>
        <p:spPr>
          <a:xfrm>
            <a:off x="8903451" y="829036"/>
            <a:ext cx="247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Pinon pine (</a:t>
            </a:r>
            <a:r>
              <a:rPr lang="en-US" i="1" dirty="0"/>
              <a:t>Pinus edulis</a:t>
            </a:r>
            <a:r>
              <a:rPr lang="en-US" dirty="0"/>
              <a:t>)</a:t>
            </a:r>
            <a:endParaRPr lang="en-US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96092-45DD-0141-98B0-F2F796160A03}"/>
              </a:ext>
            </a:extLst>
          </p:cNvPr>
          <p:cNvSpPr txBox="1"/>
          <p:nvPr/>
        </p:nvSpPr>
        <p:spPr>
          <a:xfrm>
            <a:off x="8570203" y="3868719"/>
            <a:ext cx="3286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Juniper (</a:t>
            </a:r>
            <a:r>
              <a:rPr lang="en-US" i="1" dirty="0" err="1"/>
              <a:t>Juniperus</a:t>
            </a:r>
            <a:r>
              <a:rPr lang="en-US" i="1" dirty="0"/>
              <a:t> </a:t>
            </a:r>
            <a:r>
              <a:rPr lang="en-US" i="1" dirty="0" err="1"/>
              <a:t>monosperma</a:t>
            </a:r>
            <a:r>
              <a:rPr lang="en-US" dirty="0"/>
              <a:t>)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0E15A-3A7D-344C-B579-70A2B866ED7C}"/>
              </a:ext>
            </a:extLst>
          </p:cNvPr>
          <p:cNvSpPr txBox="1"/>
          <p:nvPr/>
        </p:nvSpPr>
        <p:spPr>
          <a:xfrm>
            <a:off x="0" y="5934670"/>
            <a:ext cx="67419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McDowell et al. (2008). Mechanisms of plant survival and mortality during drought: Why do some plants survive and others succumb. </a:t>
            </a:r>
            <a:r>
              <a:rPr lang="en-US" i="1" dirty="0"/>
              <a:t>New </a:t>
            </a:r>
            <a:r>
              <a:rPr lang="en-US" i="1" dirty="0" err="1"/>
              <a:t>Phytologist</a:t>
            </a:r>
            <a:r>
              <a:rPr lang="en-US" dirty="0"/>
              <a:t> 178: 719-739.</a:t>
            </a:r>
          </a:p>
        </p:txBody>
      </p:sp>
    </p:spTree>
    <p:extLst>
      <p:ext uri="{BB962C8B-B14F-4D97-AF65-F5344CB8AC3E}">
        <p14:creationId xmlns:p14="http://schemas.microsoft.com/office/powerpoint/2010/main" val="3941289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5F9203-54A2-334F-88EC-860DCAAC9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41" y="930199"/>
            <a:ext cx="6198077" cy="59997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CDC9F7-C7F9-B544-BAE9-6A4528A26B05}"/>
              </a:ext>
            </a:extLst>
          </p:cNvPr>
          <p:cNvSpPr txBox="1"/>
          <p:nvPr/>
        </p:nvSpPr>
        <p:spPr>
          <a:xfrm flipH="1">
            <a:off x="7130119" y="2333600"/>
            <a:ext cx="463546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Water potentials can be used to examine different plant strategies (e.g., using vulnerability curves)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6EB943-3AA0-9141-842A-C3FCE9AACE0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2500" y="1080882"/>
            <a:ext cx="1592237" cy="11941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54F27D-C1F7-F94A-B1CE-CB4B7DF033FD}"/>
              </a:ext>
            </a:extLst>
          </p:cNvPr>
          <p:cNvSpPr txBox="1"/>
          <p:nvPr/>
        </p:nvSpPr>
        <p:spPr>
          <a:xfrm>
            <a:off x="5372626" y="745533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Pinus edulis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944A4-E4CE-B347-BA80-63E4438D26A7}"/>
              </a:ext>
            </a:extLst>
          </p:cNvPr>
          <p:cNvSpPr txBox="1"/>
          <p:nvPr/>
        </p:nvSpPr>
        <p:spPr>
          <a:xfrm>
            <a:off x="1790881" y="3053970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Juniperus</a:t>
            </a:r>
            <a:r>
              <a:rPr lang="en-US" i="1" dirty="0"/>
              <a:t> </a:t>
            </a:r>
          </a:p>
          <a:p>
            <a:r>
              <a:rPr lang="en-US" i="1" dirty="0" err="1"/>
              <a:t>monosperma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88A967-AD9F-4B4E-84B6-1E7D1FEA581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6036" y="3699496"/>
            <a:ext cx="1282871" cy="8762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4BA260-E2C9-5541-B905-37FEEE65D0F7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582875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91E10F-ABE3-7C41-AC2D-9DB36AB52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DF84A4-982A-614C-A7FE-52FDF7AFE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543" y="2942443"/>
            <a:ext cx="9444914" cy="973114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What do plants use water for?</a:t>
            </a:r>
          </a:p>
        </p:txBody>
      </p:sp>
    </p:spTree>
    <p:extLst>
      <p:ext uri="{BB962C8B-B14F-4D97-AF65-F5344CB8AC3E}">
        <p14:creationId xmlns:p14="http://schemas.microsoft.com/office/powerpoint/2010/main" val="3526669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5F9203-54A2-334F-88EC-860DCAAC9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41" y="930199"/>
            <a:ext cx="6198077" cy="59997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CDC9F7-C7F9-B544-BAE9-6A4528A26B05}"/>
              </a:ext>
            </a:extLst>
          </p:cNvPr>
          <p:cNvSpPr txBox="1"/>
          <p:nvPr/>
        </p:nvSpPr>
        <p:spPr>
          <a:xfrm flipH="1">
            <a:off x="7130119" y="2333600"/>
            <a:ext cx="46354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What’s happening here?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6EB943-3AA0-9141-842A-C3FCE9AACE0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2500" y="1080882"/>
            <a:ext cx="1592237" cy="11941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54F27D-C1F7-F94A-B1CE-CB4B7DF033FD}"/>
              </a:ext>
            </a:extLst>
          </p:cNvPr>
          <p:cNvSpPr txBox="1"/>
          <p:nvPr/>
        </p:nvSpPr>
        <p:spPr>
          <a:xfrm>
            <a:off x="5372626" y="745533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Pinus edulis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944A4-E4CE-B347-BA80-63E4438D26A7}"/>
              </a:ext>
            </a:extLst>
          </p:cNvPr>
          <p:cNvSpPr txBox="1"/>
          <p:nvPr/>
        </p:nvSpPr>
        <p:spPr>
          <a:xfrm>
            <a:off x="1790881" y="3053970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Juniperus</a:t>
            </a:r>
            <a:r>
              <a:rPr lang="en-US" i="1" dirty="0"/>
              <a:t> </a:t>
            </a:r>
          </a:p>
          <a:p>
            <a:r>
              <a:rPr lang="en-US" i="1" dirty="0" err="1"/>
              <a:t>monosperma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88A967-AD9F-4B4E-84B6-1E7D1FEA581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6036" y="3699496"/>
            <a:ext cx="1282871" cy="8762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4BA260-E2C9-5541-B905-37FEEE65D0F7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14672821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E366C-6CCE-F447-87A0-6AAD208D6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Isohydry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21A0-0D33-A44B-8654-D71563998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86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Isohydric</a:t>
            </a:r>
            <a:r>
              <a:rPr lang="en-US" sz="3600" dirty="0"/>
              <a:t> species are sensitive to changes in water availability, quickly closing their stomata in response to drought</a:t>
            </a:r>
          </a:p>
          <a:p>
            <a:pPr lvl="1"/>
            <a:r>
              <a:rPr lang="en-US" sz="3200" dirty="0"/>
              <a:t>Drought avoiders</a:t>
            </a:r>
          </a:p>
          <a:p>
            <a:pPr lvl="1"/>
            <a:r>
              <a:rPr lang="en-US" sz="3200" dirty="0"/>
              <a:t>Maintain high </a:t>
            </a:r>
            <a:r>
              <a:rPr lang="el-GR" sz="3200" dirty="0"/>
              <a:t>Ψ</a:t>
            </a: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Anisohydric</a:t>
            </a:r>
            <a:r>
              <a:rPr lang="en-US" sz="3600" dirty="0"/>
              <a:t> species tend to respond more slowly to drought</a:t>
            </a:r>
          </a:p>
          <a:p>
            <a:pPr lvl="1"/>
            <a:r>
              <a:rPr lang="en-US" sz="3200" dirty="0"/>
              <a:t>Drought </a:t>
            </a:r>
            <a:r>
              <a:rPr lang="en-US" sz="3200" dirty="0" err="1"/>
              <a:t>tolerators</a:t>
            </a:r>
            <a:endParaRPr lang="en-US" sz="3200" dirty="0"/>
          </a:p>
          <a:p>
            <a:pPr lvl="1"/>
            <a:r>
              <a:rPr lang="en-US" sz="3200" dirty="0"/>
              <a:t>Tolerate low </a:t>
            </a:r>
            <a:r>
              <a:rPr lang="el-GR" sz="3200" dirty="0"/>
              <a:t>Ψ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DCA37-5180-3847-B498-1D0A12EA665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7838" y="1825625"/>
            <a:ext cx="3055961" cy="2291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3642ED-3760-3C4E-B6FB-A4D141D47AE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7838" y="4462817"/>
            <a:ext cx="3057252" cy="208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12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6628D3-D23B-4B4F-AC23-B65C9CF76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839" y="926248"/>
            <a:ext cx="5678701" cy="54001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1632B0-18D1-0B4D-AB4B-5F8F2CB02108}"/>
              </a:ext>
            </a:extLst>
          </p:cNvPr>
          <p:cNvSpPr txBox="1"/>
          <p:nvPr/>
        </p:nvSpPr>
        <p:spPr>
          <a:xfrm>
            <a:off x="7287904" y="1665027"/>
            <a:ext cx="46129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The poor Pinon!</a:t>
            </a:r>
          </a:p>
          <a:p>
            <a:r>
              <a:rPr lang="en-US" sz="4400" dirty="0">
                <a:solidFill>
                  <a:srgbClr val="FF0000"/>
                </a:solidFill>
              </a:rPr>
              <a:t>What do you think happened?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903446-2848-ED4D-95F0-D19C87B8C6E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39952690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27963588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BA476-39FA-0749-A638-268D12A3D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763" y="0"/>
            <a:ext cx="4164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816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44034-C764-3E40-B250-A3323214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matter of time and duration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078CC-57F0-CD42-94C5-3676F692A2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72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67B85A-F56E-C143-A37B-FAAE0B504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167" y="1483661"/>
            <a:ext cx="5016448" cy="38799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C6881D-7528-C949-99D2-D837B4F479E5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42815777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7261B9-9670-BA40-AC51-37464E6DB25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9934" y="1893324"/>
            <a:ext cx="5748977" cy="35428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C191A9-7A36-A249-8669-0C0D32D3A62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35861" y="1662563"/>
            <a:ext cx="4699000" cy="37736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1C167D-D1CE-0644-9DF6-027EF3C8C16E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18744289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E2223-FDF3-474C-9407-E3AB25C8F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else would you expect </a:t>
            </a:r>
            <a:r>
              <a:rPr lang="en-US" dirty="0" err="1"/>
              <a:t>anisohydric</a:t>
            </a:r>
            <a:r>
              <a:rPr lang="en-US" dirty="0"/>
              <a:t> versus isohydric species to differ?</a:t>
            </a:r>
          </a:p>
        </p:txBody>
      </p:sp>
    </p:spTree>
    <p:extLst>
      <p:ext uri="{BB962C8B-B14F-4D97-AF65-F5344CB8AC3E}">
        <p14:creationId xmlns:p14="http://schemas.microsoft.com/office/powerpoint/2010/main" val="37010764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3050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19014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">
            <a:extLst>
              <a:ext uri="{FF2B5EF4-FFF2-40B4-BE49-F238E27FC236}">
                <a16:creationId xmlns:a16="http://schemas.microsoft.com/office/drawing/2014/main" id="{26622CD6-AB81-D247-80AE-73B7F0838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100" y="1416050"/>
            <a:ext cx="10337800" cy="402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D7939B-6DE1-D74F-924B-2370C0B4DF49}"/>
              </a:ext>
            </a:extLst>
          </p:cNvPr>
          <p:cNvSpPr txBox="1"/>
          <p:nvPr/>
        </p:nvSpPr>
        <p:spPr>
          <a:xfrm>
            <a:off x="10318217" y="6488668"/>
            <a:ext cx="1873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Reich et al. (2014)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F29798-9236-2D41-8AD2-F00D3574F2E9}"/>
              </a:ext>
            </a:extLst>
          </p:cNvPr>
          <p:cNvSpPr txBox="1"/>
          <p:nvPr/>
        </p:nvSpPr>
        <p:spPr>
          <a:xfrm>
            <a:off x="337457" y="609600"/>
            <a:ext cx="2900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Trees in Panama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BBD4B7-5844-F340-81C5-914E02F80665}"/>
              </a:ext>
            </a:extLst>
          </p:cNvPr>
          <p:cNvSpPr txBox="1"/>
          <p:nvPr/>
        </p:nvSpPr>
        <p:spPr>
          <a:xfrm>
            <a:off x="2797629" y="5072618"/>
            <a:ext cx="1542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(Leaf wetness)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51AF7E-B5D6-BA4A-9D50-C7D6029676C9}"/>
              </a:ext>
            </a:extLst>
          </p:cNvPr>
          <p:cNvSpPr txBox="1"/>
          <p:nvPr/>
        </p:nvSpPr>
        <p:spPr>
          <a:xfrm>
            <a:off x="7326086" y="5501758"/>
            <a:ext cx="3162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(Point of 50% conductivity loss)</a:t>
            </a:r>
          </a:p>
        </p:txBody>
      </p:sp>
    </p:spTree>
    <p:extLst>
      <p:ext uri="{BB962C8B-B14F-4D97-AF65-F5344CB8AC3E}">
        <p14:creationId xmlns:p14="http://schemas.microsoft.com/office/powerpoint/2010/main" val="42705905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</p:spTree>
    <p:extLst>
      <p:ext uri="{BB962C8B-B14F-4D97-AF65-F5344CB8AC3E}">
        <p14:creationId xmlns:p14="http://schemas.microsoft.com/office/powerpoint/2010/main" val="28604630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8B5CB-1FF6-5441-B00B-38F05BA0883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1850" y="3043451"/>
            <a:ext cx="2477856" cy="36507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8C3B77-1080-8A45-9634-01688EA43DB7}"/>
              </a:ext>
            </a:extLst>
          </p:cNvPr>
          <p:cNvSpPr txBox="1"/>
          <p:nvPr/>
        </p:nvSpPr>
        <p:spPr>
          <a:xfrm>
            <a:off x="1023582" y="2661313"/>
            <a:ext cx="1854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Bouteloua</a:t>
            </a:r>
            <a:r>
              <a:rPr lang="en-US" i="1" dirty="0"/>
              <a:t> </a:t>
            </a:r>
            <a:r>
              <a:rPr lang="en-US" i="1" dirty="0" err="1"/>
              <a:t>gracilis</a:t>
            </a:r>
            <a:endParaRPr lang="en-US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AC7A8A-8DF6-1745-9BCC-61CA35FD948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3605" y="3630304"/>
            <a:ext cx="3410919" cy="25316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87EED4-AF4E-4244-A017-664326FCC1D0}"/>
              </a:ext>
            </a:extLst>
          </p:cNvPr>
          <p:cNvSpPr txBox="1"/>
          <p:nvPr/>
        </p:nvSpPr>
        <p:spPr>
          <a:xfrm>
            <a:off x="8478712" y="3242140"/>
            <a:ext cx="2100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Opuntia </a:t>
            </a:r>
            <a:r>
              <a:rPr lang="en-US" i="1" dirty="0" err="1"/>
              <a:t>phaecantha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7E6625-68EA-D547-A940-A7CD27DE2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646" y="3630304"/>
            <a:ext cx="3423484" cy="25744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F98EA0-4B4D-9742-88F6-E0C3117D891E}"/>
              </a:ext>
            </a:extLst>
          </p:cNvPr>
          <p:cNvSpPr txBox="1"/>
          <p:nvPr/>
        </p:nvSpPr>
        <p:spPr>
          <a:xfrm>
            <a:off x="4547036" y="3242140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Prosopis </a:t>
            </a:r>
            <a:r>
              <a:rPr lang="en-US" i="1" dirty="0" err="1"/>
              <a:t>glandulosa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52723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4504-5B5D-3341-87F3-D272B8A59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with other conditions in the field: Chaves et al. (2002)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3C02E-CFC0-5B48-8FAB-D898524A2B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16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39FE88-09D3-B44F-A539-338928F11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088FB1-07CB-184A-AC92-71E88D165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96" y="3971499"/>
            <a:ext cx="10515600" cy="1860218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How does water availability change in natural environments?</a:t>
            </a:r>
          </a:p>
        </p:txBody>
      </p:sp>
    </p:spTree>
    <p:extLst>
      <p:ext uri="{BB962C8B-B14F-4D97-AF65-F5344CB8AC3E}">
        <p14:creationId xmlns:p14="http://schemas.microsoft.com/office/powerpoint/2010/main" val="1302862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45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988ED-73F8-5047-BECE-B89BF90B4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availability is not just about rainfall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660070-D02D-4E4E-A43D-939A2B9D014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111" y="1405719"/>
            <a:ext cx="6879935" cy="52885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E033C3-9E08-4747-81C1-F537736780BE}"/>
              </a:ext>
            </a:extLst>
          </p:cNvPr>
          <p:cNvSpPr txBox="1"/>
          <p:nvPr/>
        </p:nvSpPr>
        <p:spPr>
          <a:xfrm>
            <a:off x="7506269" y="2784143"/>
            <a:ext cx="4490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Lubbock averages ~500 mm of rainfall a year.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Why might this have a different effect on different regions?</a:t>
            </a:r>
          </a:p>
        </p:txBody>
      </p:sp>
    </p:spTree>
    <p:extLst>
      <p:ext uri="{BB962C8B-B14F-4D97-AF65-F5344CB8AC3E}">
        <p14:creationId xmlns:p14="http://schemas.microsoft.com/office/powerpoint/2010/main" val="353326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DD7ED-F2AA-0942-9793-3A3FC7737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Plants take up water in soil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0946E0-54D5-C248-B5C2-792B53AE4DF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690688"/>
            <a:ext cx="6590276" cy="4866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21E356-CC33-FB4E-8864-9E5E427973EB}"/>
              </a:ext>
            </a:extLst>
          </p:cNvPr>
          <p:cNvSpPr txBox="1"/>
          <p:nvPr/>
        </p:nvSpPr>
        <p:spPr>
          <a:xfrm>
            <a:off x="7874758" y="3016155"/>
            <a:ext cx="3848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How much water in the soil is actually available to plants?</a:t>
            </a:r>
          </a:p>
        </p:txBody>
      </p:sp>
    </p:spTree>
    <p:extLst>
      <p:ext uri="{BB962C8B-B14F-4D97-AF65-F5344CB8AC3E}">
        <p14:creationId xmlns:p14="http://schemas.microsoft.com/office/powerpoint/2010/main" val="3134234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Soil water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Water availability to plants depends on: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Soil structure</a:t>
            </a:r>
          </a:p>
          <a:p>
            <a:pPr lvl="2"/>
            <a:r>
              <a:rPr lang="en-US" sz="2800" dirty="0"/>
              <a:t>Organic matter holds more water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Density of vegetation cover</a:t>
            </a:r>
          </a:p>
          <a:p>
            <a:pPr lvl="2"/>
            <a:r>
              <a:rPr lang="en-US" sz="2800" dirty="0"/>
              <a:t>Evaporation</a:t>
            </a:r>
          </a:p>
          <a:p>
            <a:pPr lvl="2"/>
            <a:r>
              <a:rPr lang="en-US" sz="2800" dirty="0"/>
              <a:t>Potential gradients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Location of ground water table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704" y="2729552"/>
            <a:ext cx="4396096" cy="329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00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Wilting point </a:t>
            </a:r>
            <a:r>
              <a:rPr lang="en-US" dirty="0"/>
              <a:t>and </a:t>
            </a:r>
            <a:r>
              <a:rPr lang="en-US" dirty="0">
                <a:solidFill>
                  <a:srgbClr val="7030A0"/>
                </a:solidFill>
              </a:rPr>
              <a:t>field capacity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Wilting point</a:t>
            </a:r>
          </a:p>
          <a:p>
            <a:pPr lvl="1"/>
            <a:r>
              <a:rPr lang="en-US" sz="3600" dirty="0"/>
              <a:t>Point at which water is no longer available to plants</a:t>
            </a:r>
          </a:p>
          <a:p>
            <a:pPr lvl="1"/>
            <a:r>
              <a:rPr lang="en-US" sz="3600" dirty="0"/>
              <a:t>Not 0% water</a:t>
            </a:r>
          </a:p>
          <a:p>
            <a:pPr lvl="1"/>
            <a:r>
              <a:rPr lang="en-US" sz="3600" dirty="0"/>
              <a:t>Dependent on soil texture</a:t>
            </a:r>
          </a:p>
          <a:p>
            <a:r>
              <a:rPr lang="en-US" sz="4000" dirty="0">
                <a:solidFill>
                  <a:srgbClr val="7030A0"/>
                </a:solidFill>
              </a:rPr>
              <a:t>Field capacity</a:t>
            </a:r>
          </a:p>
          <a:p>
            <a:pPr lvl="1"/>
            <a:r>
              <a:rPr lang="en-US" sz="3600" dirty="0"/>
              <a:t>Point at which soil can hold no more water</a:t>
            </a:r>
          </a:p>
        </p:txBody>
      </p:sp>
    </p:spTree>
    <p:extLst>
      <p:ext uri="{BB962C8B-B14F-4D97-AF65-F5344CB8AC3E}">
        <p14:creationId xmlns:p14="http://schemas.microsoft.com/office/powerpoint/2010/main" val="3386022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554</Words>
  <Application>Microsoft Macintosh PowerPoint</Application>
  <PresentationFormat>Widescreen</PresentationFormat>
  <Paragraphs>84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Plant-water relations</vt:lpstr>
      <vt:lpstr>What do plants use water for?</vt:lpstr>
      <vt:lpstr>PowerPoint Presentation</vt:lpstr>
      <vt:lpstr>How does water availability change in natural environments?</vt:lpstr>
      <vt:lpstr>PowerPoint Presentation</vt:lpstr>
      <vt:lpstr>Water availability is not just about rainfall</vt:lpstr>
      <vt:lpstr>Reminder: Plants take up water in soil</vt:lpstr>
      <vt:lpstr>Soil water content</vt:lpstr>
      <vt:lpstr>Wilting point and field capacity</vt:lpstr>
      <vt:lpstr>PowerPoint Presentation</vt:lpstr>
      <vt:lpstr>Some definitions</vt:lpstr>
      <vt:lpstr>Plant-water potential</vt:lpstr>
      <vt:lpstr>Water potential</vt:lpstr>
      <vt:lpstr>PowerPoint Presentation</vt:lpstr>
      <vt:lpstr>Plants can regulate water potential!</vt:lpstr>
      <vt:lpstr>Water potential regulation: Guard cells</vt:lpstr>
      <vt:lpstr>PowerPoint Presentation</vt:lpstr>
      <vt:lpstr>Plant drought strategies</vt:lpstr>
      <vt:lpstr>PowerPoint Presentation</vt:lpstr>
      <vt:lpstr>PowerPoint Presentation</vt:lpstr>
      <vt:lpstr>Isohydry</vt:lpstr>
      <vt:lpstr>PowerPoint Presentation</vt:lpstr>
      <vt:lpstr>PowerPoint Presentation</vt:lpstr>
      <vt:lpstr>PowerPoint Presentation</vt:lpstr>
      <vt:lpstr>A matter of time and duration</vt:lpstr>
      <vt:lpstr>PowerPoint Presentation</vt:lpstr>
      <vt:lpstr>PowerPoint Presentation</vt:lpstr>
      <vt:lpstr>How else would you expect anisohydric versus isohydric species to differ?</vt:lpstr>
      <vt:lpstr>PowerPoint Presentation</vt:lpstr>
      <vt:lpstr>PowerPoint Presentation</vt:lpstr>
      <vt:lpstr>Other drought adaptation traits: plants in your own backyard!</vt:lpstr>
      <vt:lpstr>Other drought adaptation traits: plants in your own backyard!</vt:lpstr>
      <vt:lpstr>Interactions with other conditions in the field: Chaves et al. (2002)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Plant-water relations</dc:title>
  <dc:creator>Smith, Nick</dc:creator>
  <cp:lastModifiedBy>Smith, Nick</cp:lastModifiedBy>
  <cp:revision>47</cp:revision>
  <dcterms:created xsi:type="dcterms:W3CDTF">2019-02-17T18:02:07Z</dcterms:created>
  <dcterms:modified xsi:type="dcterms:W3CDTF">2021-03-01T16:14:57Z</dcterms:modified>
</cp:coreProperties>
</file>

<file path=docProps/thumbnail.jpeg>
</file>